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7"/>
  </p:notesMasterIdLst>
  <p:sldIdLst>
    <p:sldId id="256" r:id="rId2"/>
    <p:sldId id="257" r:id="rId3"/>
    <p:sldId id="295" r:id="rId4"/>
    <p:sldId id="258" r:id="rId5"/>
    <p:sldId id="259" r:id="rId6"/>
    <p:sldId id="260" r:id="rId7"/>
    <p:sldId id="263" r:id="rId8"/>
    <p:sldId id="277" r:id="rId9"/>
    <p:sldId id="292" r:id="rId10"/>
    <p:sldId id="261" r:id="rId11"/>
    <p:sldId id="274" r:id="rId12"/>
    <p:sldId id="262" r:id="rId13"/>
    <p:sldId id="265" r:id="rId14"/>
    <p:sldId id="284" r:id="rId15"/>
    <p:sldId id="282" r:id="rId16"/>
    <p:sldId id="283" r:id="rId17"/>
    <p:sldId id="293" r:id="rId18"/>
    <p:sldId id="286" r:id="rId19"/>
    <p:sldId id="289" r:id="rId20"/>
    <p:sldId id="285" r:id="rId21"/>
    <p:sldId id="291" r:id="rId22"/>
    <p:sldId id="290" r:id="rId23"/>
    <p:sldId id="275" r:id="rId24"/>
    <p:sldId id="269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60"/>
    <p:restoredTop sz="95694"/>
  </p:normalViewPr>
  <p:slideViewPr>
    <p:cSldViewPr snapToGrid="0" snapToObjects="1">
      <p:cViewPr>
        <p:scale>
          <a:sx n="69" d="100"/>
          <a:sy n="69" d="100"/>
        </p:scale>
        <p:origin x="185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24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4A7A4-EB27-7F42-9C66-4469B7FE95C5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ADC53-30D1-444F-8002-27845E5F2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2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7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7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7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6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2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0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6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3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ADC53-30D1-444F-8002-27845E5F29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7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3/8/17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3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4.wdp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3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3.wdp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thinkreliability.com/wp-content/uploads/2016/06/01-The-basics-of-root-cause-analysi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9582" cy="57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Root Cause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DISPRO INSTITUTE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900254"/>
            <a:ext cx="2716666" cy="5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8" y="1352330"/>
            <a:ext cx="6564094" cy="518482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Cause Map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is a simple diagram showing how and why a particular issue occurred. It begins with a few Why questions (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5 Whys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), then expands into as much detail as necessary to (thoroughly) explain even the most challenging issues (30+ Whys).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Cause Map creates a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visual dialogue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making it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easier to communicate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what’s known and what needs a little more digging. People can see how all of the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pieces fit together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 produce a particular incident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 The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better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 district gets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explaining its problems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the better it becomes at finding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smart solutions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789" y="2756028"/>
            <a:ext cx="5343206" cy="27357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138" y="0"/>
            <a:ext cx="1040251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Better communication, </a:t>
            </a:r>
            <a:r>
              <a:rPr lang="en-US" smtClean="0"/>
              <a:t>better analysis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09" y="6256421"/>
            <a:ext cx="2088306" cy="4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84778" y="5752515"/>
            <a:ext cx="2353153" cy="4820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06" y="306201"/>
            <a:ext cx="10058400" cy="1609344"/>
          </a:xfrm>
        </p:spPr>
        <p:txBody>
          <a:bodyPr>
            <a:normAutofit/>
          </a:bodyPr>
          <a:lstStyle/>
          <a:p>
            <a:r>
              <a:rPr lang="en-US" sz="8000" dirty="0" smtClean="0"/>
              <a:t>Analyze</a:t>
            </a:r>
            <a:endParaRPr lang="en-US" sz="8000" dirty="0"/>
          </a:p>
        </p:txBody>
      </p:sp>
      <p:sp>
        <p:nvSpPr>
          <p:cNvPr id="14" name="Rectangle 13"/>
          <p:cNvSpPr/>
          <p:nvPr/>
        </p:nvSpPr>
        <p:spPr>
          <a:xfrm>
            <a:off x="8035425" y="4969230"/>
            <a:ext cx="2277036" cy="41444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49035" y="4211756"/>
            <a:ext cx="2197876" cy="4370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24282" y="3434060"/>
            <a:ext cx="2172507" cy="4275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6046" y="2629074"/>
            <a:ext cx="2120154" cy="40437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46974" y="1635895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happened?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933635" y="2606476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did it happen?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2221" y="3429115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Why was that?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9035" y="4231058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why was </a:t>
            </a:r>
            <a:r>
              <a:rPr lang="en-US" sz="2000" dirty="0" smtClean="0">
                <a:solidFill>
                  <a:schemeClr val="bg1"/>
                </a:solidFill>
              </a:rPr>
              <a:t>that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96789" y="499815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why </a:t>
            </a:r>
            <a:r>
              <a:rPr lang="en-US" sz="2000" dirty="0" smtClean="0">
                <a:solidFill>
                  <a:schemeClr val="bg1"/>
                </a:solidFill>
              </a:rPr>
              <a:t>was</a:t>
            </a:r>
            <a:r>
              <a:rPr lang="en-US" dirty="0" smtClean="0">
                <a:solidFill>
                  <a:schemeClr val="bg1"/>
                </a:solidFill>
              </a:rPr>
              <a:t> that?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84778" y="5808864"/>
            <a:ext cx="245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And why was that?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106" y="2193168"/>
            <a:ext cx="2223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step must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explain the step above it.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4683" y="5754198"/>
            <a:ext cx="296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Down to the underlying </a:t>
            </a:r>
            <a:r>
              <a:rPr lang="en-US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root cause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713257" y="2397102"/>
            <a:ext cx="6239436" cy="403233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23" y="6360754"/>
            <a:ext cx="2023791" cy="4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" y="369173"/>
            <a:ext cx="12025745" cy="1609344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Caution! </a:t>
            </a:r>
            <a:r>
              <a:rPr lang="en-US" sz="4800" dirty="0" smtClean="0"/>
              <a:t>Generic buckets, PERCEIVED OBSTACLES &amp; patches</a:t>
            </a:r>
            <a:br>
              <a:rPr lang="en-US" sz="4800" dirty="0" smtClean="0"/>
            </a:br>
            <a:r>
              <a:rPr lang="mr-IN" sz="4800" dirty="0"/>
              <a:t>- - - - - - - - -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69" y="1679171"/>
            <a:ext cx="11008659" cy="452628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400" dirty="0"/>
              <a:t>Too </a:t>
            </a:r>
            <a:r>
              <a:rPr lang="en-US" sz="2400" dirty="0" smtClean="0"/>
              <a:t>often we </a:t>
            </a:r>
            <a:r>
              <a:rPr lang="en-US" sz="2400" dirty="0"/>
              <a:t>use generic buckets like human error and procedure not followed to classify an entire incident. These are low-resolution investigations that result in </a:t>
            </a:r>
            <a:r>
              <a:rPr lang="en-US" sz="3500" b="1" dirty="0">
                <a:solidFill>
                  <a:srgbClr val="92D050"/>
                </a:solidFill>
              </a:rPr>
              <a:t>weak solutions</a:t>
            </a:r>
            <a:r>
              <a:rPr lang="en-US" dirty="0"/>
              <a:t>. </a:t>
            </a: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sz="16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3500" b="1" dirty="0" smtClean="0">
                <a:solidFill>
                  <a:srgbClr val="92D050"/>
                </a:solidFill>
              </a:rPr>
              <a:t>Clearly communicating</a:t>
            </a:r>
            <a:r>
              <a:rPr lang="en-US" sz="3500" b="1" dirty="0" smtClean="0"/>
              <a:t> </a:t>
            </a:r>
            <a:r>
              <a:rPr lang="en-US" sz="2400" dirty="0" smtClean="0"/>
              <a:t>detail </a:t>
            </a:r>
            <a:r>
              <a:rPr lang="en-US" sz="2400" dirty="0"/>
              <a:t>is essential. </a:t>
            </a:r>
            <a:r>
              <a:rPr lang="en-US" sz="2400" dirty="0" smtClean="0"/>
              <a:t>Using root cause analysis </a:t>
            </a:r>
            <a:r>
              <a:rPr lang="en-US" sz="3500" b="1" dirty="0">
                <a:solidFill>
                  <a:srgbClr val="92D050"/>
                </a:solidFill>
              </a:rPr>
              <a:t>flattens</a:t>
            </a:r>
            <a:r>
              <a:rPr lang="en-US" dirty="0"/>
              <a:t> </a:t>
            </a:r>
            <a:r>
              <a:rPr lang="en-US" sz="2400" dirty="0"/>
              <a:t>problem solving by deferring to the people in the </a:t>
            </a:r>
            <a:r>
              <a:rPr lang="en-US" sz="2400" dirty="0" smtClean="0"/>
              <a:t>district </a:t>
            </a:r>
            <a:r>
              <a:rPr lang="en-US" sz="2400" dirty="0"/>
              <a:t>who know how well current processes actually work. </a:t>
            </a:r>
            <a:r>
              <a:rPr lang="en-US" sz="2400" dirty="0" smtClean="0"/>
              <a:t> A </a:t>
            </a:r>
            <a:r>
              <a:rPr lang="en-US" sz="2400" dirty="0"/>
              <a:t>strong </a:t>
            </a:r>
            <a:r>
              <a:rPr lang="en-US" sz="3500" b="1" dirty="0">
                <a:solidFill>
                  <a:srgbClr val="FF0000"/>
                </a:solidFill>
              </a:rPr>
              <a:t>prevention culture </a:t>
            </a:r>
            <a:r>
              <a:rPr lang="en-US" sz="2400" dirty="0"/>
              <a:t>makes it easier for people to share what they know. </a:t>
            </a:r>
            <a:r>
              <a:rPr lang="en-US" sz="2400" dirty="0" smtClean="0"/>
              <a:t> Administrators, teachers, and support staff </a:t>
            </a:r>
            <a:r>
              <a:rPr lang="en-US" sz="2400" dirty="0"/>
              <a:t>are all an integral part of a </a:t>
            </a:r>
            <a:r>
              <a:rPr lang="en-US" sz="2400" dirty="0" smtClean="0"/>
              <a:t>districts </a:t>
            </a:r>
            <a:r>
              <a:rPr lang="en-US" sz="2400" dirty="0"/>
              <a:t>overall problem-solving efforts</a:t>
            </a:r>
            <a:r>
              <a:rPr lang="en-US" sz="2400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sz="1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400" dirty="0" smtClean="0"/>
              <a:t>Don’t waste times focusing on obstacles or </a:t>
            </a:r>
            <a:r>
              <a:rPr lang="en-US" sz="3500" b="1" dirty="0" smtClean="0">
                <a:solidFill>
                  <a:srgbClr val="FF0000"/>
                </a:solidFill>
              </a:rPr>
              <a:t>restraining forces</a:t>
            </a:r>
            <a:r>
              <a:rPr lang="en-US" sz="2400" b="1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400" dirty="0" smtClean="0"/>
              <a:t>Much of what we do in schools is </a:t>
            </a:r>
            <a:r>
              <a:rPr lang="en-US" sz="3500" b="1" dirty="0" smtClean="0">
                <a:solidFill>
                  <a:srgbClr val="92D050"/>
                </a:solidFill>
              </a:rPr>
              <a:t>patching</a:t>
            </a:r>
            <a:r>
              <a:rPr lang="en-US" sz="2800" dirty="0" smtClean="0"/>
              <a:t>.  </a:t>
            </a:r>
            <a:r>
              <a:rPr lang="en-US" sz="2400" dirty="0" smtClean="0"/>
              <a:t>Patches just add complexity and cost to the system. We have to think about dissolving the root rather than “fixing” the symptom with a patch. Once the </a:t>
            </a:r>
            <a:r>
              <a:rPr lang="en-US" sz="3500" b="1" dirty="0" smtClean="0">
                <a:solidFill>
                  <a:srgbClr val="92D050"/>
                </a:solidFill>
              </a:rPr>
              <a:t>root is dissolved</a:t>
            </a:r>
            <a:r>
              <a:rPr lang="en-US" sz="3000" dirty="0" smtClean="0"/>
              <a:t>,  </a:t>
            </a:r>
            <a:r>
              <a:rPr lang="en-US" sz="2400" dirty="0"/>
              <a:t>t</a:t>
            </a:r>
            <a:r>
              <a:rPr lang="en-US" sz="2400" dirty="0" smtClean="0"/>
              <a:t>he symptom will</a:t>
            </a:r>
            <a:r>
              <a:rPr lang="en-US" sz="2200" dirty="0" smtClean="0"/>
              <a:t> </a:t>
            </a:r>
            <a:r>
              <a:rPr lang="en-US" sz="3500" b="1" dirty="0" smtClean="0">
                <a:solidFill>
                  <a:srgbClr val="92D050"/>
                </a:solidFill>
              </a:rPr>
              <a:t>go away of its own acco</a:t>
            </a:r>
            <a:r>
              <a:rPr lang="en-US" sz="3100" b="1" dirty="0" smtClean="0">
                <a:solidFill>
                  <a:srgbClr val="92D050"/>
                </a:solidFill>
              </a:rPr>
              <a:t>rd</a:t>
            </a:r>
            <a:r>
              <a:rPr lang="en-US" sz="2200" dirty="0" smtClean="0"/>
              <a:t>.</a:t>
            </a:r>
            <a:endParaRPr lang="en-US" sz="3000" b="1" dirty="0" smtClean="0">
              <a:solidFill>
                <a:srgbClr val="92D05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66" y="6205451"/>
            <a:ext cx="2386259" cy="5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15" y="278763"/>
            <a:ext cx="10764633" cy="1609344"/>
          </a:xfrm>
        </p:spPr>
        <p:txBody>
          <a:bodyPr>
            <a:normAutofit/>
          </a:bodyPr>
          <a:lstStyle/>
          <a:p>
            <a:pPr fontAlgn="base"/>
            <a:r>
              <a:rPr lang="en-US" sz="8000" dirty="0" smtClean="0"/>
              <a:t>The 5 whys</a:t>
            </a:r>
            <a:endParaRPr lang="mr-IN" sz="4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2295" y="2391636"/>
            <a:ext cx="1156180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5-Why approach is an excellent example o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 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basic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cause-and-effect analysis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Every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investigation, regardless of size, begins with one </a:t>
            </a:r>
            <a:r>
              <a:rPr lang="en-US" sz="4000" b="1" i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Why</a:t>
            </a:r>
            <a:r>
              <a:rPr lang="en-US" sz="40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question. The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4400" b="1" i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Why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 questions then continue, passing through five, until enough </a:t>
            </a:r>
            <a:r>
              <a:rPr lang="en-US" sz="4800" b="1" i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Why</a:t>
            </a:r>
            <a:r>
              <a:rPr lang="en-US" sz="4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questions have been asked (and answered) to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sufficiently explain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incident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.. </a:t>
            </a:r>
            <a:endParaRPr lang="en-US" altLang="x-none" sz="2400" dirty="0">
              <a:solidFill>
                <a:srgbClr val="92D050"/>
              </a:solidFill>
              <a:latin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x-none" sz="2400" dirty="0">
              <a:solidFill>
                <a:srgbClr val="92D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rot="20007168">
            <a:off x="4874250" y="527064"/>
            <a:ext cx="2176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261534">
            <a:off x="7056073" y="623668"/>
            <a:ext cx="209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520257">
            <a:off x="9116080" y="519467"/>
            <a:ext cx="209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6" y="6110917"/>
            <a:ext cx="2357472" cy="4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094572" y="5585412"/>
            <a:ext cx="2353153" cy="4820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5" y="112799"/>
            <a:ext cx="10058400" cy="1609344"/>
          </a:xfrm>
        </p:spPr>
        <p:txBody>
          <a:bodyPr>
            <a:normAutofit/>
          </a:bodyPr>
          <a:lstStyle/>
          <a:p>
            <a:r>
              <a:rPr lang="en-US" sz="9600" dirty="0" smtClean="0"/>
              <a:t>Analyze</a:t>
            </a:r>
            <a:endParaRPr lang="en-US" sz="9600" dirty="0"/>
          </a:p>
        </p:txBody>
      </p:sp>
      <p:sp>
        <p:nvSpPr>
          <p:cNvPr id="14" name="Rectangle 13"/>
          <p:cNvSpPr/>
          <p:nvPr/>
        </p:nvSpPr>
        <p:spPr>
          <a:xfrm>
            <a:off x="8029479" y="4904059"/>
            <a:ext cx="2277036" cy="41444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49035" y="4211756"/>
            <a:ext cx="2197876" cy="4370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8575" y="3352640"/>
            <a:ext cx="2172507" cy="4275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30312" y="2595300"/>
            <a:ext cx="2120154" cy="40437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127000">
              <a:srgbClr val="92D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67634" y="1658682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happened?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33635" y="2606476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did it happen?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0077" y="3396629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What was that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8564" y="41503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why was </a:t>
            </a:r>
            <a:r>
              <a:rPr lang="en-US" sz="2000" dirty="0" smtClean="0">
                <a:solidFill>
                  <a:schemeClr val="bg1"/>
                </a:solidFill>
              </a:rPr>
              <a:t>that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8070" y="4852780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why </a:t>
            </a:r>
            <a:r>
              <a:rPr lang="en-US" sz="2000" dirty="0" smtClean="0">
                <a:solidFill>
                  <a:schemeClr val="bg1"/>
                </a:solidFill>
              </a:rPr>
              <a:t>was</a:t>
            </a:r>
            <a:r>
              <a:rPr lang="en-US" dirty="0" smtClean="0">
                <a:solidFill>
                  <a:schemeClr val="bg1"/>
                </a:solidFill>
              </a:rPr>
              <a:t> that?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67997" y="5667332"/>
            <a:ext cx="245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And why was that?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106" y="2193168"/>
            <a:ext cx="2223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step must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explain the step above it.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4683" y="5754198"/>
            <a:ext cx="296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Down to the underlying </a:t>
            </a:r>
            <a:r>
              <a:rPr lang="en-US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root cause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713257" y="2397102"/>
            <a:ext cx="6077817" cy="3811872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96346" y="1654688"/>
            <a:ext cx="593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 was late!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6483" y="2619700"/>
            <a:ext cx="440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Traffic was bad.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1585" y="3351665"/>
            <a:ext cx="368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left the house late.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884" y="4196349"/>
            <a:ext cx="744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I spilled coffee on my clothes &amp; had to change.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0450" y="5001781"/>
            <a:ext cx="492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hit snooze too many times and slept late.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5884" y="5878613"/>
            <a:ext cx="5224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 stayed up too late.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11" y="6334350"/>
            <a:ext cx="2151839" cy="4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1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-717327" y="0"/>
            <a:ext cx="12909327" cy="6953543"/>
          </a:xfrm>
          <a:prstGeom prst="rect">
            <a:avLst/>
          </a:prstGeom>
          <a:effectLst>
            <a:glow rad="1905000">
              <a:schemeClr val="bg1"/>
            </a:glow>
            <a:outerShdw blurRad="50800" dist="50800" dir="5400000" algn="ctr" rotWithShape="0">
              <a:schemeClr val="bg1"/>
            </a:outerShd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70" y="226172"/>
            <a:ext cx="11055927" cy="1609344"/>
          </a:xfrm>
        </p:spPr>
        <p:txBody>
          <a:bodyPr>
            <a:noAutofit/>
          </a:bodyPr>
          <a:lstStyle/>
          <a:p>
            <a:r>
              <a:rPr lang="en-US" dirty="0" smtClean="0"/>
              <a:t>When considering the Cause or causes</a:t>
            </a:r>
            <a:r>
              <a:rPr lang="mr-IN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33" y="1283413"/>
            <a:ext cx="10209603" cy="5285338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Schools systems are </a:t>
            </a:r>
            <a:r>
              <a:rPr lang="en-US" sz="4800" b="1" dirty="0" smtClean="0">
                <a:solidFill>
                  <a:srgbClr val="92D050"/>
                </a:solidFill>
              </a:rPr>
              <a:t>social systems</a:t>
            </a:r>
            <a:r>
              <a:rPr lang="en-US" sz="4000" dirty="0" smtClean="0"/>
              <a:t>. </a:t>
            </a: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They are far </a:t>
            </a:r>
            <a:r>
              <a:rPr lang="en-US" sz="5400" b="1" dirty="0" smtClean="0">
                <a:solidFill>
                  <a:srgbClr val="92D050"/>
                </a:solidFill>
              </a:rPr>
              <a:t>more complex </a:t>
            </a: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than either mechanical or biological systems. For this reason, it is often </a:t>
            </a:r>
            <a:r>
              <a:rPr lang="en-US" sz="4800" b="1" dirty="0" smtClean="0">
                <a:solidFill>
                  <a:srgbClr val="FF0000"/>
                </a:solidFill>
              </a:rPr>
              <a:t>impossible to isolate a single root cause</a:t>
            </a: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, often </a:t>
            </a:r>
            <a:r>
              <a:rPr lang="en-US" sz="4800" b="1" dirty="0" smtClean="0">
                <a:solidFill>
                  <a:srgbClr val="92D050"/>
                </a:solidFill>
              </a:rPr>
              <a:t>several causes </a:t>
            </a: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are identified that in combination bring about a symptom. </a:t>
            </a:r>
            <a:endParaRPr lang="en-US" sz="4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6" y="6113067"/>
            <a:ext cx="2151839" cy="4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27000" detail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6376"/>
            <a:ext cx="12192000" cy="697437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11" y="0"/>
            <a:ext cx="10729237" cy="1609344"/>
          </a:xfrm>
        </p:spPr>
        <p:txBody>
          <a:bodyPr>
            <a:normAutofit/>
          </a:bodyPr>
          <a:lstStyle/>
          <a:p>
            <a:r>
              <a:rPr lang="en-US" sz="8000" dirty="0" smtClean="0"/>
              <a:t>The </a:t>
            </a:r>
            <a:r>
              <a:rPr lang="en-US" sz="8000" smtClean="0"/>
              <a:t>longitudinal stream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332" y="1524922"/>
            <a:ext cx="11055927" cy="4955203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Narrow" charset="0"/>
                <a:ea typeface="Arial Narrow" charset="0"/>
                <a:cs typeface="Arial Narrow" charset="0"/>
              </a:rPr>
              <a:t>Schools are longitudinal in nature given that it takes 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13 </a:t>
            </a:r>
            <a:r>
              <a:rPr lang="en-US" sz="4400" b="1" dirty="0" err="1" smtClean="0">
                <a:solidFill>
                  <a:srgbClr val="FF0000"/>
                </a:solidFill>
              </a:rPr>
              <a:t>yrs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latin typeface="Arial Narrow" charset="0"/>
                <a:ea typeface="Arial Narrow" charset="0"/>
                <a:cs typeface="Arial Narrow" charset="0"/>
              </a:rPr>
              <a:t>or more for a student to complete requirements for the typical high school diploma.</a:t>
            </a:r>
          </a:p>
          <a:p>
            <a:endParaRPr lang="en-US" sz="3200" dirty="0"/>
          </a:p>
          <a:p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So, the </a:t>
            </a:r>
            <a:r>
              <a:rPr lang="en-US" sz="4400" b="1" dirty="0" smtClean="0">
                <a:solidFill>
                  <a:srgbClr val="92D050"/>
                </a:solidFill>
              </a:rPr>
              <a:t>most effective root cause analysis processes </a:t>
            </a:r>
            <a:r>
              <a:rPr lang="en-US" sz="4000" dirty="0" smtClean="0">
                <a:latin typeface="Arial Narrow" charset="0"/>
                <a:ea typeface="Arial Narrow" charset="0"/>
                <a:cs typeface="Arial Narrow" charset="0"/>
              </a:rPr>
              <a:t>are not limited to the study of individual buildings, grades, or classrooms, but rather system-wide in scope.</a:t>
            </a:r>
            <a:endParaRPr lang="en-US" sz="4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12" y="5766602"/>
            <a:ext cx="3267047" cy="6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5" y="14615"/>
            <a:ext cx="10058400" cy="1609344"/>
          </a:xfrm>
        </p:spPr>
        <p:txBody>
          <a:bodyPr>
            <a:normAutofit/>
          </a:bodyPr>
          <a:lstStyle/>
          <a:p>
            <a:r>
              <a:rPr lang="en-US" sz="8000" dirty="0" smtClean="0"/>
              <a:t>IT’S YOUR TURN</a:t>
            </a:r>
            <a:r>
              <a:rPr lang="mr-IN" sz="8000" dirty="0" smtClean="0"/>
              <a:t>…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885" y="1040130"/>
            <a:ext cx="7467442" cy="55842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Arial Narrow" charset="0"/>
                <a:ea typeface="Arial Narrow" charset="0"/>
                <a:cs typeface="Arial Narrow" charset="0"/>
              </a:rPr>
              <a:t>8/10 teachers </a:t>
            </a: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say </a:t>
            </a:r>
            <a:r>
              <a:rPr lang="en-US" sz="2400" b="1" dirty="0">
                <a:latin typeface="Arial Narrow" charset="0"/>
                <a:ea typeface="Arial Narrow" charset="0"/>
                <a:cs typeface="Arial Narrow" charset="0"/>
              </a:rPr>
              <a:t>office discipline referrals are ineffective. </a:t>
            </a: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..</a:t>
            </a:r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My </a:t>
            </a:r>
            <a:r>
              <a: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hair is a hot mess today. .</a:t>
            </a: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Arial Narrow" charset="0"/>
                <a:ea typeface="Arial Narrow" charset="0"/>
                <a:cs typeface="Arial Narrow" charset="0"/>
              </a:rPr>
              <a:t>Teachers do not show up for afternoon bus duty. </a:t>
            </a: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..</a:t>
            </a:r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40% of my class failed the last assessment. </a:t>
            </a: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..</a:t>
            </a:r>
            <a:endParaRPr lang="en-US" sz="2400" b="1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latin typeface="Arial Narrow" charset="0"/>
                <a:ea typeface="Arial Narrow" charset="0"/>
                <a:cs typeface="Arial Narrow" charset="0"/>
              </a:rPr>
              <a:t>My cable went out last night</a:t>
            </a:r>
            <a:r>
              <a:rPr lang="mr-IN" sz="2400" b="1" dirty="0" smtClean="0"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sz="2400" b="1" dirty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I ran out of gas on my way to </a:t>
            </a:r>
            <a:r>
              <a:rPr lang="en-US" sz="2400" b="1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Dispro</a:t>
            </a:r>
            <a:r>
              <a: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Institute</a:t>
            </a:r>
            <a:r>
              <a:rPr lang="mr-IN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sz="2400" b="1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 feel asleep during this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presentation</a:t>
            </a:r>
            <a:r>
              <a:rPr lang="mr-I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Less than 25% of parents attend </a:t>
            </a: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conferences</a:t>
            </a:r>
            <a:r>
              <a:rPr lang="mr-IN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r>
              <a:rPr lang="en-US" sz="2400" b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9690" y="332244"/>
            <a:ext cx="192855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WHY?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9199691" y="1597812"/>
            <a:ext cx="192855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WHY?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199689" y="2871110"/>
            <a:ext cx="192855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WHY?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160625" y="4281052"/>
            <a:ext cx="192855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WHY?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9127375" y="5625216"/>
            <a:ext cx="192855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WHY?</a:t>
            </a:r>
            <a:endParaRPr lang="en-US" sz="4000" dirty="0"/>
          </a:p>
        </p:txBody>
      </p:sp>
      <p:sp>
        <p:nvSpPr>
          <p:cNvPr id="14" name="Down Arrow 13"/>
          <p:cNvSpPr/>
          <p:nvPr/>
        </p:nvSpPr>
        <p:spPr>
          <a:xfrm>
            <a:off x="9842269" y="1192518"/>
            <a:ext cx="565266" cy="405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781920" y="2385757"/>
            <a:ext cx="565266" cy="405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9809019" y="3771469"/>
            <a:ext cx="565266" cy="405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9781920" y="5041082"/>
            <a:ext cx="565266" cy="531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866" y="6240584"/>
            <a:ext cx="2327570" cy="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9" y="422847"/>
            <a:ext cx="10911781" cy="64351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7492" y="2835751"/>
            <a:ext cx="7527745" cy="1609344"/>
          </a:xfrm>
          <a:solidFill>
            <a:schemeClr val="bg1">
              <a:alpha val="51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Cause &amp; effect: Fishbone diagram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7" y="6139543"/>
            <a:ext cx="2686126" cy="5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" y="574716"/>
            <a:ext cx="11222182" cy="5557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80" y="6112636"/>
            <a:ext cx="3267047" cy="6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hinkreliability.com/wp-content/uploads/2016/06/01-The-basics-of-root-cause-analysi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95" y="0"/>
            <a:ext cx="2359127" cy="23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9258" y="1599280"/>
            <a:ext cx="11654444" cy="48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9044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  <a:ea typeface="Oswald" charset="0"/>
              </a:rPr>
              <a:t> </a:t>
            </a:r>
            <a:endParaRPr kumimoji="0" lang="en-US" altLang="x-none" sz="2800" b="1" i="0" u="sng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  <a:ea typeface="Oswal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Root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cause analysis is an approach for identifying the </a:t>
            </a:r>
            <a:r>
              <a:rPr kumimoji="0" lang="x-none" altLang="x-none" sz="2800" b="1" i="0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+mj-lt"/>
              </a:rPr>
              <a:t>underlying causes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of an incident so that the 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most </a:t>
            </a:r>
            <a:r>
              <a:rPr kumimoji="0" lang="x-none" altLang="x-none" sz="3200" b="1" i="0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+mj-lt"/>
              </a:rPr>
              <a:t>effective solutions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can be identified and </a:t>
            </a:r>
            <a:r>
              <a:rPr kumimoji="0" lang="en-US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I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mplemented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. It’s typically used when something 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goes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badly, but can also be used when something goes well. Within </a:t>
            </a:r>
            <a:r>
              <a:rPr kumimoji="0" lang="en-US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a district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,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problem solving, </a:t>
            </a:r>
            <a:r>
              <a:rPr lang="en-US" altLang="x-none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i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ncident investigation,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and root cause analysis are all </a:t>
            </a:r>
            <a:r>
              <a:rPr kumimoji="0" lang="x-none" altLang="x-none" sz="28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fundamentally connected</a:t>
            </a:r>
            <a:r>
              <a:rPr kumimoji="0" lang="x-none" altLang="x-none" sz="2800" b="1" i="0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+mj-lt"/>
              </a:rPr>
              <a:t> </a:t>
            </a:r>
            <a:r>
              <a:rPr kumimoji="0" lang="x-none" altLang="x-none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by three basic questions</a:t>
            </a:r>
            <a:r>
              <a:rPr kumimoji="0" lang="x-none" altLang="x-none" sz="2000" i="0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</a:rPr>
              <a:t>:</a:t>
            </a:r>
            <a:endParaRPr kumimoji="0" lang="x-none" altLang="x-none" sz="4000" b="0" i="0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charset="0"/>
              <a:ea typeface="Oswald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x-none" sz="40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  <a:ea typeface="Open Sans" charset="0"/>
              </a:rPr>
              <a:t>  </a:t>
            </a:r>
            <a:r>
              <a:rPr lang="en-US" altLang="x-none" sz="4000" dirty="0">
                <a:solidFill>
                  <a:srgbClr val="92D050"/>
                </a:solidFill>
                <a:latin typeface="Arial" charset="0"/>
                <a:ea typeface="Open Sans" charset="0"/>
              </a:rPr>
              <a:t> </a:t>
            </a:r>
            <a:r>
              <a:rPr kumimoji="0" lang="x-none" altLang="x-non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What’s </a:t>
            </a:r>
            <a:r>
              <a:rPr kumimoji="0" lang="x-none" altLang="x-none" sz="36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the</a:t>
            </a:r>
            <a:r>
              <a:rPr kumimoji="0" lang="x-none" altLang="x-none" sz="40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 </a:t>
            </a:r>
            <a:r>
              <a:rPr kumimoji="0" lang="x-none" altLang="x-none" sz="5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problem</a:t>
            </a:r>
            <a:r>
              <a:rPr kumimoji="0" lang="x-none" altLang="x-none" sz="40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x-none" sz="40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  </a:t>
            </a:r>
            <a:r>
              <a:rPr kumimoji="0" lang="x-none" altLang="x-non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Why did it</a:t>
            </a:r>
            <a:r>
              <a:rPr kumimoji="0" lang="x-none" altLang="x-none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 </a:t>
            </a:r>
            <a:r>
              <a:rPr kumimoji="0" lang="x-none" altLang="x-none" sz="54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happen</a:t>
            </a:r>
            <a:r>
              <a:rPr kumimoji="0" lang="x-none" altLang="x-none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?</a:t>
            </a:r>
            <a:r>
              <a:rPr kumimoji="0" lang="en-US" altLang="x-none" sz="28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 </a:t>
            </a:r>
            <a:r>
              <a:rPr kumimoji="0" lang="en-US" altLang="x-none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(</a:t>
            </a:r>
            <a:r>
              <a:rPr kumimoji="0" lang="en-US" altLang="x-none" sz="3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The most </a:t>
            </a:r>
            <a:r>
              <a:rPr kumimoji="0" lang="en-US" altLang="x-none" sz="4000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basic reason </a:t>
            </a:r>
            <a:r>
              <a:rPr kumimoji="0" lang="en-US" altLang="x-none" sz="3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the problem occurs.)</a:t>
            </a:r>
            <a:endParaRPr kumimoji="0" lang="x-none" altLang="x-none" sz="32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Open Sans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x-none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  </a:t>
            </a:r>
            <a:r>
              <a:rPr kumimoji="0" lang="x-none" altLang="x-none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What </a:t>
            </a:r>
            <a:r>
              <a:rPr kumimoji="0" lang="x-none" altLang="x-none" sz="36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will be done to </a:t>
            </a:r>
            <a:r>
              <a:rPr kumimoji="0" lang="x-none" altLang="x-none" sz="48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Open Sans" charset="0"/>
              </a:rPr>
              <a:t>prevent</a:t>
            </a:r>
            <a:r>
              <a:rPr kumimoji="0" lang="x-none" altLang="x-none" sz="40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 </a:t>
            </a:r>
            <a:r>
              <a:rPr kumimoji="0" lang="x-none" altLang="x-none" sz="36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Open Sans" charset="0"/>
              </a:rPr>
              <a:t>it from happening again?</a:t>
            </a:r>
            <a:endParaRPr kumimoji="0" lang="x-none" altLang="x-none" sz="36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inheri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100" b="0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latin typeface="Arial" charset="0"/>
              <a:ea typeface="Oswal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9258" y="474760"/>
            <a:ext cx="10774508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The basics of root cause analysis</a:t>
            </a:r>
          </a:p>
          <a:p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31" y="6130569"/>
            <a:ext cx="2876204" cy="6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32" y="186052"/>
            <a:ext cx="10058400" cy="1609344"/>
          </a:xfrm>
        </p:spPr>
        <p:txBody>
          <a:bodyPr>
            <a:noAutofit/>
          </a:bodyPr>
          <a:lstStyle/>
          <a:p>
            <a:r>
              <a:rPr lang="en-US" sz="6600" dirty="0" smtClean="0"/>
              <a:t>Levels of root cause</a:t>
            </a:r>
            <a:br>
              <a:rPr lang="en-US" sz="6600" dirty="0" smtClean="0"/>
            </a:b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32" y="990724"/>
            <a:ext cx="10717701" cy="5204803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Arial Narrow" charset="0"/>
                <a:ea typeface="Arial Narrow" charset="0"/>
                <a:cs typeface="Arial Narrow" charset="0"/>
              </a:rPr>
              <a:t>Root causes can be found at any one of the following levels:</a:t>
            </a:r>
            <a:endParaRPr lang="en-US" sz="1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92D050"/>
                </a:solidFill>
              </a:rPr>
              <a:t>Incident</a:t>
            </a: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or procedural level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Example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:  </a:t>
            </a:r>
            <a:r>
              <a:rPr lang="en-US" sz="2400" dirty="0" smtClean="0">
                <a:solidFill>
                  <a:srgbClr val="FF0000"/>
                </a:solidFill>
              </a:rPr>
              <a:t>The dog destroyed the garbage.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92D050"/>
                </a:solidFill>
              </a:rPr>
              <a:t>Programmatic</a:t>
            </a:r>
            <a:r>
              <a:rPr lang="en-US" dirty="0" smtClean="0"/>
              <a:t>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or process level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Example:  </a:t>
            </a:r>
            <a:r>
              <a:rPr lang="en-US" sz="2400" dirty="0" smtClean="0">
                <a:solidFill>
                  <a:srgbClr val="FF0000"/>
                </a:solidFill>
              </a:rPr>
              <a:t>The bag was out of the trash bin and sitting by the back door.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92D050"/>
                </a:solidFill>
              </a:rPr>
              <a:t>Systemic</a:t>
            </a:r>
            <a:r>
              <a:rPr lang="en-US" sz="1600" dirty="0" smtClean="0"/>
              <a:t> </a:t>
            </a: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level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Example: </a:t>
            </a:r>
            <a:r>
              <a:rPr lang="en-US" sz="2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 put it there last night to take out this morning.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 dirty="0">
              <a:solidFill>
                <a:srgbClr val="92D05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92D050"/>
                </a:solidFill>
              </a:rPr>
              <a:t>External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Level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2400" dirty="0" smtClean="0">
                <a:latin typeface="Arial Narrow" charset="0"/>
                <a:ea typeface="Arial Narrow" charset="0"/>
                <a:cs typeface="Arial Narrow" charset="0"/>
              </a:rPr>
              <a:t>Example: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Trash pick up is early on a work day.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It is important not to make an “incident” into a systemic issue or to treat a systemic issue as simply a bunch of incidents</a:t>
            </a:r>
            <a:r>
              <a:rPr lang="en-US" sz="2400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48" y="6195527"/>
            <a:ext cx="2423368" cy="5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08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74" y="6154742"/>
            <a:ext cx="2378822" cy="5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901" y="1071020"/>
            <a:ext cx="118311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x-none" altLang="x-none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da·ta</a:t>
            </a:r>
            <a:r>
              <a:rPr lang="en-US" altLang="x-none" sz="3200" dirty="0" smtClean="0">
                <a:latin typeface="Arial" charset="0"/>
              </a:rPr>
              <a:t>:  </a:t>
            </a:r>
            <a:r>
              <a:rPr kumimoji="0" lang="en-US" altLang="x-none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lang="x-none" altLang="x-none" sz="3200" dirty="0" smtClean="0">
                <a:latin typeface="Arial" charset="0"/>
              </a:rPr>
              <a:t>ˈdadə,ˈdādə/</a:t>
            </a:r>
            <a:r>
              <a:rPr lang="en-US" altLang="x-none" sz="3200" dirty="0" smtClean="0">
                <a:latin typeface="Arial" charset="0"/>
              </a:rPr>
              <a:t>,  noun</a:t>
            </a:r>
            <a:endParaRPr kumimoji="0" lang="x-none" altLang="x-none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facts and statistics collected together for reference or analysis.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COMPUTING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quantities, characters, or symbols on which operations are performed by a computer, </a:t>
            </a:r>
            <a:endParaRPr kumimoji="0" lang="en-US" altLang="x-non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being stored and transmitted in the form of electrical signals and recorded on magnetic, optical, or</a:t>
            </a:r>
            <a:endParaRPr kumimoji="0" lang="en-US" altLang="x-non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mechanical recording media.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PHILOSOPHY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32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</a:rPr>
              <a:t>things known </a:t>
            </a: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 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</a:rPr>
              <a:t>assumed as facts</a:t>
            </a: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making </a:t>
            </a:r>
            <a:r>
              <a:rPr kumimoji="0" lang="x-none" altLang="x-none" sz="2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</a:rPr>
              <a:t>the basis of reasoning </a:t>
            </a:r>
            <a:r>
              <a:rPr kumimoji="0" lang="x-none" altLang="x-non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 calculatio</a:t>
            </a:r>
            <a:r>
              <a:rPr kumimoji="0" lang="x-none" altLang="x-non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n.</a:t>
            </a:r>
            <a:endParaRPr kumimoji="0" lang="en-US" altLang="x-non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Synonyms:  </a:t>
            </a:r>
            <a:r>
              <a:rPr kumimoji="0" lang="en-US" altLang="x-none" sz="44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Arial Narrow" charset="0"/>
                <a:cs typeface="Arial Narrow" charset="0"/>
              </a:rPr>
              <a:t>facts</a:t>
            </a:r>
            <a:r>
              <a:rPr kumimoji="0" lang="en-US" altLang="x-none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, figures, statistics,</a:t>
            </a:r>
            <a:r>
              <a:rPr kumimoji="0" lang="en-US" altLang="x-none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0" lang="en-US" altLang="x-none" sz="4400" b="1" i="0" u="none" strike="noStrike" cap="none" normalizeH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Arial Narrow" charset="0"/>
                <a:cs typeface="Arial Narrow" charset="0"/>
              </a:rPr>
              <a:t>details</a:t>
            </a:r>
            <a:r>
              <a:rPr kumimoji="0" lang="en-US" altLang="x-none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kumimoji="0" lang="en-US" altLang="x-none" sz="4000" b="1" i="0" u="none" strike="noStrike" cap="none" normalizeH="0" dirty="0" smtClean="0">
                <a:ln>
                  <a:noFill/>
                </a:ln>
                <a:solidFill>
                  <a:srgbClr val="92D050"/>
                </a:solidFill>
                <a:effectLst/>
                <a:latin typeface="+mj-lt"/>
                <a:ea typeface="Arial Narrow" charset="0"/>
                <a:cs typeface="Arial Narrow" charset="0"/>
              </a:rPr>
              <a:t>particulars</a:t>
            </a:r>
            <a:r>
              <a:rPr kumimoji="0" lang="en-US" altLang="x-none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kumimoji="0" lang="en-US" altLang="x-none" sz="4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 Narrow" charset="0"/>
                <a:cs typeface="Arial Narrow" charset="0"/>
              </a:rPr>
              <a:t>specifics</a:t>
            </a:r>
            <a:r>
              <a:rPr kumimoji="0" lang="en-US" altLang="x-none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kumimoji="0" lang="x-none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900" y="5235142"/>
            <a:ext cx="11016730" cy="721545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/>
              <a:t>When  working through the Root Cause Analysis process it is important to base decisions on </a:t>
            </a:r>
            <a:r>
              <a:rPr lang="en-US" sz="3200" b="1" dirty="0" smtClean="0">
                <a:solidFill>
                  <a:srgbClr val="FF0000"/>
                </a:solidFill>
              </a:rPr>
              <a:t>data.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706" y="240023"/>
            <a:ext cx="1812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DATA</a:t>
            </a:r>
            <a:endParaRPr lang="en-US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08" y="6322892"/>
            <a:ext cx="2378822" cy="5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6" y="421494"/>
            <a:ext cx="6519605" cy="22166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191" y="2923448"/>
            <a:ext cx="1138334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</a:rPr>
              <a:t>Prevent or mitigate any negative impact to the goals by selecting the </a:t>
            </a:r>
            <a:r>
              <a:rPr lang="en-US" sz="4800" b="1" kern="1200" dirty="0">
                <a:solidFill>
                  <a:srgbClr val="92D050"/>
                </a:solidFill>
                <a:effectLst/>
                <a:latin typeface="+mj-lt"/>
                <a:ea typeface="Arial" charset="0"/>
              </a:rPr>
              <a:t>best solutions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</a:rPr>
              <a:t>. </a:t>
            </a:r>
            <a:r>
              <a:rPr lang="en-US" sz="440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Narrow" charset="0"/>
                <a:ea typeface="Arial Narrow" charset="0"/>
                <a:cs typeface="Arial Narrow" charset="0"/>
              </a:rPr>
              <a:t>Effective solutions should</a:t>
            </a:r>
            <a:r>
              <a:rPr lang="en-US" sz="5400" b="1" kern="1200" dirty="0">
                <a:solidFill>
                  <a:srgbClr val="92D050"/>
                </a:solidFill>
                <a:effectLst/>
                <a:latin typeface="+mj-lt"/>
                <a:ea typeface="Arial" charset="0"/>
              </a:rPr>
              <a:t> </a:t>
            </a:r>
            <a:r>
              <a:rPr lang="en-US" sz="5400" b="1" kern="1200" dirty="0">
                <a:solidFill>
                  <a:srgbClr val="FF0000"/>
                </a:solidFill>
                <a:effectLst/>
                <a:latin typeface="+mj-lt"/>
                <a:ea typeface="Arial" charset="0"/>
              </a:rPr>
              <a:t>make a change 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</a:rPr>
              <a:t>to district-level, building-level, or classroom-level practices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charset="0"/>
                <a:ea typeface="Times New Roman" charset="0"/>
                <a:cs typeface="Times New Roman" charset="0"/>
              </a:rPr>
              <a:t>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5990253"/>
            <a:ext cx="3284009" cy="6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625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484632"/>
            <a:ext cx="10058400" cy="4050792"/>
          </a:xfrm>
        </p:spPr>
        <p:txBody>
          <a:bodyPr>
            <a:normAutofit/>
          </a:bodyPr>
          <a:lstStyle/>
          <a:p>
            <a:pPr lvl="1" algn="ctr"/>
            <a:r>
              <a:rPr lang="en-US" sz="2400" dirty="0"/>
              <a:t>https://</a:t>
            </a:r>
            <a:r>
              <a:rPr lang="en-US" sz="2400" dirty="0" err="1"/>
              <a:t>www.thinkreliability.com</a:t>
            </a:r>
            <a:r>
              <a:rPr lang="en-US" sz="2400" dirty="0"/>
              <a:t>/root-cause-analysis-explained/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607" y="1090951"/>
            <a:ext cx="4112900" cy="5426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26" y="6237870"/>
            <a:ext cx="2378822" cy="5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13" t="25000" r="-4913" b="40361"/>
          <a:stretch/>
        </p:blipFill>
        <p:spPr>
          <a:xfrm>
            <a:off x="2065421" y="1306286"/>
            <a:ext cx="8102600" cy="2146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6" b="42577"/>
          <a:stretch/>
        </p:blipFill>
        <p:spPr>
          <a:xfrm>
            <a:off x="1424470" y="3452328"/>
            <a:ext cx="9869692" cy="1268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7031" y="4721291"/>
            <a:ext cx="6699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Narrow" charset="0"/>
                <a:ea typeface="Arial Narrow" charset="0"/>
                <a:cs typeface="Arial Narrow" charset="0"/>
              </a:rPr>
              <a:t>Allison Prewitt and </a:t>
            </a:r>
            <a:r>
              <a:rPr lang="en-US" sz="2000" dirty="0" err="1" smtClean="0">
                <a:latin typeface="Arial Narrow" charset="0"/>
                <a:ea typeface="Arial Narrow" charset="0"/>
                <a:cs typeface="Arial Narrow" charset="0"/>
              </a:rPr>
              <a:t>Mistila</a:t>
            </a:r>
            <a:r>
              <a:rPr lang="en-US" sz="2000" dirty="0" smtClean="0">
                <a:latin typeface="Arial Narrow" charset="0"/>
                <a:ea typeface="Arial Narrow" charset="0"/>
                <a:cs typeface="Arial Narrow" charset="0"/>
              </a:rPr>
              <a:t> Hunt</a:t>
            </a:r>
          </a:p>
          <a:p>
            <a:pPr algn="ctr"/>
            <a:r>
              <a:rPr lang="en-US" sz="2000" dirty="0" smtClean="0">
                <a:latin typeface="Arial Narrow" charset="0"/>
                <a:ea typeface="Arial Narrow" charset="0"/>
                <a:cs typeface="Arial Narrow" charset="0"/>
              </a:rPr>
              <a:t>ADE State Education Advisors</a:t>
            </a:r>
          </a:p>
          <a:p>
            <a:pPr algn="ctr"/>
            <a:r>
              <a:rPr lang="en-US" sz="2000" dirty="0" smtClean="0">
                <a:latin typeface="Arial Narrow" charset="0"/>
                <a:ea typeface="Arial Narrow" charset="0"/>
                <a:cs typeface="Arial Narrow" charset="0"/>
              </a:rPr>
              <a:t>Special Education Unit</a:t>
            </a:r>
            <a:endParaRPr lang="en-US" sz="20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0022" y="1413164"/>
            <a:ext cx="58687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Dissolve problems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not just the symptoms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Eliminate patching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wasted effort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Conserve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scarce resources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Induce </a:t>
            </a:r>
            <a:r>
              <a:rPr lang="en-US" sz="32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sz="32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reflection</a:t>
            </a:r>
            <a:endParaRPr lang="en-US" sz="3200" b="1" dirty="0">
              <a:solidFill>
                <a:srgbClr val="92D05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Provide a </a:t>
            </a:r>
            <a:r>
              <a:rPr lang="en-US" sz="32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rationale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strategy selection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5" y="2394065"/>
            <a:ext cx="4056611" cy="3840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698" y="689889"/>
            <a:ext cx="103812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USING ROOT CAUSE ANALYSIS HELPS DISTRICTS TO</a:t>
            </a:r>
            <a:r>
              <a:rPr lang="mr-IN" sz="4400" dirty="0" smtClean="0"/>
              <a:t>…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15" y="6211545"/>
            <a:ext cx="2493819" cy="5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ot-cause-analysis-w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66" y="760288"/>
            <a:ext cx="29813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0376" y="1221953"/>
            <a:ext cx="436360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“The Weed” above the surface (obvious)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4947" y="5433760"/>
            <a:ext cx="436360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“The Root” below the surface (not obvious)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159"/>
            <a:ext cx="5622323" cy="207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-817044" r="-37500" b="817044"/>
          <a:stretch/>
        </p:blipFill>
        <p:spPr>
          <a:xfrm>
            <a:off x="6221293" y="2880758"/>
            <a:ext cx="7576192" cy="103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92" y="2777158"/>
            <a:ext cx="5970707" cy="31519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45384" y="207362"/>
            <a:ext cx="4953393" cy="16093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Symptom of the problem</a:t>
            </a:r>
            <a:endParaRPr lang="en-US" sz="3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974947" y="4955571"/>
            <a:ext cx="4979055" cy="64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The underlying causes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268094" y="292912"/>
            <a:ext cx="4070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“Disproportionate </a:t>
            </a:r>
            <a:r>
              <a:rPr lang="en-US" sz="2400" dirty="0">
                <a:solidFill>
                  <a:srgbClr val="FF0000"/>
                </a:solidFill>
              </a:rPr>
              <a:t>Representation of Culturally and Linguistically </a:t>
            </a:r>
            <a:r>
              <a:rPr lang="en-US" sz="2400" dirty="0" smtClean="0">
                <a:solidFill>
                  <a:srgbClr val="FF0000"/>
                </a:solidFill>
              </a:rPr>
              <a:t>Diverse Students </a:t>
            </a:r>
            <a:r>
              <a:rPr lang="en-US" sz="2400" dirty="0">
                <a:solidFill>
                  <a:srgbClr val="FF0000"/>
                </a:solidFill>
              </a:rPr>
              <a:t>in Special </a:t>
            </a:r>
            <a:r>
              <a:rPr lang="en-US" sz="2400" dirty="0" smtClean="0">
                <a:solidFill>
                  <a:srgbClr val="FF0000"/>
                </a:solidFill>
              </a:rPr>
              <a:t>Education.”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0076" y="3278525"/>
            <a:ext cx="167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IGNORANCE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2610" y="4131610"/>
            <a:ext cx="2570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BAD/INDIFFERENT ATTITUDES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77" y="5603933"/>
            <a:ext cx="252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 INTERPRETERS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0216" y="5157657"/>
            <a:ext cx="204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LANGUAGE DIFFERENCES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166" y="4796587"/>
            <a:ext cx="176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INSUFFICIENT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429" y="3754938"/>
            <a:ext cx="282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MISSING RECORDS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9483" y="6075173"/>
            <a:ext cx="346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HIGHLY MOBILE STUDENTS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9243" y="3195951"/>
            <a:ext cx="354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LACK OF / IGNORANCE OF DISRICT POLICIES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77993" y="4006307"/>
            <a:ext cx="318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SCHOOL PROCEDURES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68391" y="4427255"/>
            <a:ext cx="364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POOR PARENT PARTICIPATION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70" y="6183864"/>
            <a:ext cx="2786594" cy="5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7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28" y="1090113"/>
            <a:ext cx="11888271" cy="1609344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00" y="1704614"/>
            <a:ext cx="60011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Root cause analysis is about digging beneath the surface of a problem. However, instead of looking for a singular “root cause,” we shift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problem-solving paradigm to reveal a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system of causes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using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Root Cause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nalysis,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word 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root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refers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 causes that are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beneath the surface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2800" b="1" i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root</a:t>
            </a:r>
            <a:r>
              <a:rPr lang="en-US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is the system of causes that reveals all of the different options for solutions. The result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Arial" charset="0"/>
                <a:cs typeface="Arial" charset="0"/>
              </a:rPr>
              <a:t>…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multiple opportunities</a:t>
            </a:r>
            <a:r>
              <a:rPr lang="en-US" sz="2000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800" b="1" dirty="0" smtClean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reduce risk</a:t>
            </a:r>
            <a:r>
              <a:rPr lang="en-US" sz="2800" b="1" dirty="0" smtClean="0">
                <a:solidFill>
                  <a:srgbClr val="92D050"/>
                </a:solidFill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prevent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problems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rial" charset="0"/>
                <a:cs typeface="Arial" charset="0"/>
              </a:rPr>
              <a:t>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9" y="1203168"/>
            <a:ext cx="5425373" cy="48582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600" y="95270"/>
            <a:ext cx="118738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The root cause analysis method of problem solving</a:t>
            </a:r>
          </a:p>
          <a:p>
            <a:endParaRPr lang="en-US" sz="4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52" y="6061392"/>
            <a:ext cx="3042459" cy="6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72" y="6203278"/>
            <a:ext cx="2679825" cy="56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75" y="1642988"/>
            <a:ext cx="3126560" cy="1076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30" y="3059176"/>
            <a:ext cx="3259848" cy="1120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02" y="4696669"/>
            <a:ext cx="3180182" cy="10812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4292" y="1609344"/>
            <a:ext cx="77600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Define the issue</a:t>
            </a:r>
            <a:r>
              <a:rPr lang="en-US" sz="2800" dirty="0" smtClean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by its impact to overall goals. People often disagree over how to define the problem. You can get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alignment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the problem is defined by the impact to the goals.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292" y="3258225"/>
            <a:ext cx="705570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Break the problem down into a visual map. Using a Cause Map provides a thorough explanation revealing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all of the causes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required to produce the problem.</a:t>
            </a:r>
          </a:p>
          <a:p>
            <a:endParaRPr lang="en-US" dirty="0" smtClean="0"/>
          </a:p>
          <a:p>
            <a:endParaRPr lang="en-US" sz="900" dirty="0"/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Prevent or mitigate any negative impact to the goals by selecting the best solutions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Effective solutions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should make a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change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district-level, building-level, or classroom-level practices.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4894" y="615553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/>
              <a:t>3 problem-solving </a:t>
            </a:r>
            <a:r>
              <a:rPr lang="en-US" sz="6600" dirty="0" err="1" smtClean="0"/>
              <a:t>stepS</a:t>
            </a:r>
            <a:endParaRPr lang="en-US" sz="6600" dirty="0" smtClean="0"/>
          </a:p>
          <a:p>
            <a:r>
              <a:rPr lang="mr-IN" dirty="0"/>
              <a:t>- - - - - - - - - -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8091">
            <a:off x="10407869" y="134307"/>
            <a:ext cx="1487291" cy="1487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6847" y="877953"/>
            <a:ext cx="110344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clearly defined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problem is an important step of the problem-solving process. Without a clear problem statement, people can drift off course, waste valuable time, and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miss opportunities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 solve the problem. The “problem” with defining problems is that everyone has 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different perspective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on what the “real” problem is. The Cause Mapping method uses a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structured problem outline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 reveals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3 key benefits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effec</a:t>
            </a:r>
            <a:r>
              <a:rPr lang="en-US" sz="36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t</a:t>
            </a:r>
            <a:r>
              <a:rPr lang="en-US" sz="28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ive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problem solving. A well-defined problem at onset will help you avoid the common pitfalls that can derail your investigations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fontAlgn="base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 fontAlgn="base"/>
            <a:r>
              <a:rPr lang="en-US" sz="3600" b="1" dirty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Three key benefits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of a well-defined problem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algn="ctr" fontAlgn="base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 fontAlgn="base">
              <a:buFont typeface="+mj-lt"/>
              <a:buAutoNum type="arabicPeriod"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 Problem 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alignment</a:t>
            </a:r>
            <a:endParaRPr lang="en-US" sz="4000" dirty="0">
              <a:solidFill>
                <a:srgbClr val="92D050"/>
              </a:solidFill>
              <a:latin typeface="+mj-lt"/>
              <a:ea typeface="Arial" charset="0"/>
              <a:cs typeface="Arial" charset="0"/>
            </a:endParaRPr>
          </a:p>
          <a:p>
            <a:pPr algn="ctr" fontAlgn="base">
              <a:buFont typeface="+mj-lt"/>
              <a:buAutoNum type="arabicPeriod"/>
            </a:pP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Total 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impact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– gaps &amp;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risks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pPr algn="ctr" fontAlgn="base">
              <a:buFont typeface="+mj-lt"/>
              <a:buAutoNum type="arabicPeriod"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ea typeface="Arial" charset="0"/>
                <a:cs typeface="Arial" charset="0"/>
              </a:rPr>
              <a:t>Guidance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" charset="0"/>
                <a:cs typeface="Arial" charset="0"/>
              </a:rPr>
              <a:t>on level of detail for analysis</a:t>
            </a:r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4712" y="0"/>
            <a:ext cx="1131872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A PROBLEM WELL DEFINED IS A PROBLEM HALF SOLVED</a:t>
            </a:r>
          </a:p>
          <a:p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62" y="6123347"/>
            <a:ext cx="1866098" cy="5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978" y="401938"/>
            <a:ext cx="8373391" cy="6028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43" y="484632"/>
            <a:ext cx="10058400" cy="1100606"/>
          </a:xfrm>
        </p:spPr>
        <p:txBody>
          <a:bodyPr/>
          <a:lstStyle/>
          <a:p>
            <a:r>
              <a:rPr lang="en-US" dirty="0" smtClean="0"/>
              <a:t>The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038" y="1585238"/>
            <a:ext cx="10360805" cy="4586962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Indicators help districts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 Narrow" charset="0"/>
                <a:cs typeface="Arial Narrow" charset="0"/>
              </a:rPr>
              <a:t>identify weakness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that could be contributing to the problem of areas of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Disproportionality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in their districts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S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uccess </a:t>
            </a:r>
            <a:r>
              <a:rPr lang="en-US" sz="3200" b="1" dirty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R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ubric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is a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 tool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for the district to think through where they are in the process of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closing the gaps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. The questions under indicators are for your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reflection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. If a district answers in the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planning stage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for a question, they may then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 Narrow" charset="0"/>
                <a:cs typeface="Arial Narrow" charset="0"/>
              </a:rPr>
              <a:t>dig deeper 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into the root cause of why they are not at the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implementation stage</a:t>
            </a:r>
            <a:r>
              <a:rPr lang="mr-IN" dirty="0" smtClean="0">
                <a:latin typeface="Arial Narrow" charset="0"/>
                <a:ea typeface="Arial Narrow" charset="0"/>
                <a:cs typeface="Arial Narrow" charset="0"/>
              </a:rPr>
              <a:t>…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It is important to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consider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 each area carefully, remember, </a:t>
            </a:r>
            <a:r>
              <a:rPr lang="en-US" sz="3200" b="1" dirty="0" smtClean="0">
                <a:solidFill>
                  <a:srgbClr val="92D050"/>
                </a:solidFill>
                <a:latin typeface="+mj-lt"/>
                <a:ea typeface="Arial Narrow" charset="0"/>
                <a:cs typeface="Arial Narrow" charset="0"/>
              </a:rPr>
              <a:t>identifying he problem is ½ the solution</a:t>
            </a:r>
            <a:r>
              <a:rPr lang="en-US" dirty="0" smtClean="0">
                <a:latin typeface="Arial Narrow" charset="0"/>
                <a:ea typeface="Arial Narrow" charset="0"/>
                <a:cs typeface="Arial Narrow" charset="0"/>
              </a:rPr>
              <a:t>!!!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4" y="6172200"/>
            <a:ext cx="2531913" cy="5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6" y="520784"/>
            <a:ext cx="9160625" cy="51170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58" y="6109207"/>
            <a:ext cx="2226691" cy="471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120" y="992138"/>
            <a:ext cx="92789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Are school staff prepared to work with students from diverse cultural and linguistic backgrounds?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3967" y="1858780"/>
            <a:ext cx="88802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Do research-based interventions account for the school’s cultural context as part of implementation?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836" y="2756154"/>
            <a:ext cx="9226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Are we linguistically competent to communicate with our students and their families?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2241</TotalTime>
  <Words>1402</Words>
  <Application>Microsoft Macintosh PowerPoint</Application>
  <PresentationFormat>Widescreen</PresentationFormat>
  <Paragraphs>174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Arial Narrow</vt:lpstr>
      <vt:lpstr>Calibri</vt:lpstr>
      <vt:lpstr>inherit</vt:lpstr>
      <vt:lpstr>Mangal</vt:lpstr>
      <vt:lpstr>Open Sans</vt:lpstr>
      <vt:lpstr>Oswald</vt:lpstr>
      <vt:lpstr>Rockwell</vt:lpstr>
      <vt:lpstr>Rockwell Condensed</vt:lpstr>
      <vt:lpstr>Rockwell Extra Bold</vt:lpstr>
      <vt:lpstr>Times New Roman</vt:lpstr>
      <vt:lpstr>Wingdings</vt:lpstr>
      <vt:lpstr>Wood Type</vt:lpstr>
      <vt:lpstr>Root Cause Analysis</vt:lpstr>
      <vt:lpstr>PowerPoint Presentation</vt:lpstr>
      <vt:lpstr>PowerPoint Presentation</vt:lpstr>
      <vt:lpstr>Symptom of the problem</vt:lpstr>
      <vt:lpstr> </vt:lpstr>
      <vt:lpstr>PowerPoint Presentation</vt:lpstr>
      <vt:lpstr>PowerPoint Presentation</vt:lpstr>
      <vt:lpstr>The INDICATORS</vt:lpstr>
      <vt:lpstr>PowerPoint Presentation</vt:lpstr>
      <vt:lpstr>PowerPoint Presentation</vt:lpstr>
      <vt:lpstr>Analyze</vt:lpstr>
      <vt:lpstr>Caution! Generic buckets, PERCEIVED OBSTACLES &amp; patches - - - - - - - - - </vt:lpstr>
      <vt:lpstr>The 5 whys</vt:lpstr>
      <vt:lpstr>Analyze</vt:lpstr>
      <vt:lpstr>When considering the Cause or causes… </vt:lpstr>
      <vt:lpstr>The longitudinal stream</vt:lpstr>
      <vt:lpstr>IT’S YOUR TURN…</vt:lpstr>
      <vt:lpstr>Cause &amp; effect: Fishbone diagram</vt:lpstr>
      <vt:lpstr>PowerPoint Presentation</vt:lpstr>
      <vt:lpstr>Levels of root cause 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Root Cause Analysis</dc:title>
  <dc:creator>Microsoft Office User</dc:creator>
  <cp:lastModifiedBy>Microsoft Office User</cp:lastModifiedBy>
  <cp:revision>92</cp:revision>
  <dcterms:created xsi:type="dcterms:W3CDTF">2017-03-01T18:24:12Z</dcterms:created>
  <dcterms:modified xsi:type="dcterms:W3CDTF">2017-03-08T14:11:48Z</dcterms:modified>
</cp:coreProperties>
</file>